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91" r:id="rId18"/>
    <p:sldId id="392" r:id="rId19"/>
    <p:sldId id="369" r:id="rId20"/>
    <p:sldId id="361" r:id="rId21"/>
    <p:sldId id="362" r:id="rId22"/>
    <p:sldId id="374" r:id="rId23"/>
    <p:sldId id="305" r:id="rId24"/>
    <p:sldId id="306" r:id="rId25"/>
    <p:sldId id="324" r:id="rId26"/>
    <p:sldId id="366" r:id="rId27"/>
    <p:sldId id="376" r:id="rId28"/>
    <p:sldId id="390" r:id="rId29"/>
    <p:sldId id="329" r:id="rId30"/>
    <p:sldId id="338" r:id="rId31"/>
    <p:sldId id="377" r:id="rId32"/>
    <p:sldId id="323" r:id="rId33"/>
    <p:sldId id="378" r:id="rId34"/>
    <p:sldId id="328" r:id="rId35"/>
    <p:sldId id="311" r:id="rId36"/>
    <p:sldId id="373" r:id="rId37"/>
    <p:sldId id="312" r:id="rId38"/>
    <p:sldId id="363" r:id="rId39"/>
    <p:sldId id="313" r:id="rId40"/>
    <p:sldId id="282" r:id="rId41"/>
    <p:sldId id="314" r:id="rId42"/>
    <p:sldId id="315" r:id="rId43"/>
    <p:sldId id="31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84243" autoAdjust="0"/>
  </p:normalViewPr>
  <p:slideViewPr>
    <p:cSldViewPr snapToGrid="0">
      <p:cViewPr varScale="1">
        <p:scale>
          <a:sx n="96" d="100"/>
          <a:sy n="96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/>
            <a:t>tarted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 dirty="0"/>
            <a:t>Q1 &amp; Q2 2018 devoted to testing and building development tools &amp; doc</a:t>
          </a:r>
          <a:r>
            <a:rPr lang="pl-PL"/>
            <a:t>s</a:t>
          </a:r>
          <a:endParaRPr lang="en-US" dirty="0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 dirty="0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 dirty="0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 dirty="0"/>
            <a:t>P</a:t>
          </a:r>
          <a:r>
            <a:rPr lang="en-US" dirty="0"/>
            <a:t>ayment system</a:t>
          </a:r>
          <a:r>
            <a:rPr lang="pl-PL" dirty="0"/>
            <a:t> (Bitcoin)</a:t>
          </a:r>
          <a:endParaRPr lang="en-US" dirty="0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/>
            <a:t>tarted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 dirty="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 dirty="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P</a:t>
          </a:r>
          <a:r>
            <a:rPr lang="en-US" sz="2500" kern="1200" dirty="0"/>
            <a:t>ayment system</a:t>
          </a:r>
          <a:r>
            <a:rPr lang="pl-PL" sz="2500" kern="1200" dirty="0"/>
            <a:t> (Bitcoin)</a:t>
          </a:r>
          <a:endParaRPr lang="en-US" sz="2500" kern="1200" dirty="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/>
              <a:t>available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(e.g. 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hierarchy of block</a:t>
            </a:r>
            <a:r>
              <a:rPr lang="en-US" dirty="0"/>
              <a:t>chains </a:t>
            </a:r>
            <a:r>
              <a:rPr lang="pl-PL" dirty="0"/>
              <a:t>(e.g. 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AAB86C-AC93-4B9B-A8A5-7F729670B8FF}"/>
              </a:ext>
            </a:extLst>
          </p:cNvPr>
          <p:cNvGrpSpPr/>
          <p:nvPr/>
        </p:nvGrpSpPr>
        <p:grpSpPr>
          <a:xfrm>
            <a:off x="4579445" y="3316539"/>
            <a:ext cx="2122842" cy="1155451"/>
            <a:chOff x="4579445" y="3316539"/>
            <a:chExt cx="2122842" cy="1155451"/>
          </a:xfrm>
        </p:grpSpPr>
        <p:pic>
          <p:nvPicPr>
            <p:cNvPr id="7" name="Graphic 6" descr="High Voltage">
              <a:extLst>
                <a:ext uri="{FF2B5EF4-FFF2-40B4-BE49-F238E27FC236}">
                  <a16:creationId xmlns:a16="http://schemas.microsoft.com/office/drawing/2014/main" id="{09F6B17C-0B92-4DB3-B188-E83F57CEF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7887" y="355759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Help">
              <a:extLst>
                <a:ext uri="{FF2B5EF4-FFF2-40B4-BE49-F238E27FC236}">
                  <a16:creationId xmlns:a16="http://schemas.microsoft.com/office/drawing/2014/main" id="{9DEE67CA-2C17-46D5-B8C5-7BE76C5A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3666" y="3316539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Warning">
              <a:extLst>
                <a:ext uri="{FF2B5EF4-FFF2-40B4-BE49-F238E27FC236}">
                  <a16:creationId xmlns:a16="http://schemas.microsoft.com/office/drawing/2014/main" id="{4B43474F-6FC5-40EE-8805-F8BA6A17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79445" y="35575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8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F0A83848-8AB4-453A-B51C-F5C6EC8778B0}"/>
              </a:ext>
            </a:extLst>
          </p:cNvPr>
          <p:cNvSpPr/>
          <p:nvPr/>
        </p:nvSpPr>
        <p:spPr>
          <a:xfrm>
            <a:off x="6830456" y="3185408"/>
            <a:ext cx="154236" cy="2727831"/>
          </a:xfrm>
          <a:prstGeom prst="rightBracket">
            <a:avLst/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5F5C-3757-4AFA-A678-F8B78371B9A8}"/>
              </a:ext>
            </a:extLst>
          </p:cNvPr>
          <p:cNvSpPr txBox="1"/>
          <p:nvPr/>
        </p:nvSpPr>
        <p:spPr>
          <a:xfrm>
            <a:off x="7116897" y="4296579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2">
                    <a:lumMod val="50000"/>
                  </a:schemeClr>
                </a:solidFill>
              </a:rPr>
              <a:t>EOS</a:t>
            </a:r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572861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DPOS (Delegated Proof of Stake)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en-GB" dirty="0"/>
              <a:t>Complete</a:t>
            </a:r>
            <a:r>
              <a:rPr lang="pl-PL" dirty="0"/>
              <a:t> governance </a:t>
            </a:r>
            <a:r>
              <a:rPr lang="en-GB" dirty="0"/>
              <a:t>structure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C</a:t>
            </a:r>
            <a:r>
              <a:rPr lang="en-US" dirty="0"/>
              <a:t>onstitution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ccount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/>
              <a:t>torage solution based on IPFS (</a:t>
            </a:r>
            <a:r>
              <a:rPr lang="en-US" dirty="0" err="1"/>
              <a:t>InterPlanetary</a:t>
            </a:r>
            <a:r>
              <a:rPr lang="en-US" dirty="0"/>
              <a:t> File System)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transaction fees &amp; no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</p:spPr>
        <p:txBody>
          <a:bodyPr/>
          <a:lstStyle/>
          <a:p>
            <a:r>
              <a:rPr lang="en-GB" dirty="0"/>
              <a:t>TWO Different WAYs OF </a:t>
            </a:r>
            <a:r>
              <a:rPr lang="en-GB" dirty="0" err="1"/>
              <a:t>BuildING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345B7A-13C4-4FA6-8779-160758652903}"/>
              </a:ext>
            </a:extLst>
          </p:cNvPr>
          <p:cNvGrpSpPr/>
          <p:nvPr/>
        </p:nvGrpSpPr>
        <p:grpSpPr>
          <a:xfrm>
            <a:off x="6133777" y="2599372"/>
            <a:ext cx="2549971" cy="3279187"/>
            <a:chOff x="6314752" y="2504122"/>
            <a:chExt cx="2549971" cy="3279187"/>
          </a:xfrm>
        </p:grpSpPr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38A053C-68DA-4603-95D6-D24589591FA0}"/>
                </a:ext>
              </a:extLst>
            </p:cNvPr>
            <p:cNvSpPr txBox="1"/>
            <p:nvPr/>
          </p:nvSpPr>
          <p:spPr>
            <a:xfrm>
              <a:off x="6314752" y="2504122"/>
              <a:ext cx="2549971" cy="7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sz="2400" dirty="0"/>
                <a:t>Bottom-up approach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238F4E-B40A-43E2-8F37-EE75A78764D9}"/>
                </a:ext>
              </a:extLst>
            </p:cNvPr>
            <p:cNvSpPr/>
            <p:nvPr/>
          </p:nvSpPr>
          <p:spPr>
            <a:xfrm>
              <a:off x="7090065" y="4103688"/>
              <a:ext cx="999345" cy="914400"/>
            </a:xfrm>
            <a:prstGeom prst="ellipse">
              <a:avLst/>
            </a:prstGeom>
            <a:solidFill>
              <a:schemeClr val="tx1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D66670-00F4-4B21-9226-8A279C696D10}"/>
                </a:ext>
              </a:extLst>
            </p:cNvPr>
            <p:cNvSpPr/>
            <p:nvPr/>
          </p:nvSpPr>
          <p:spPr>
            <a:xfrm>
              <a:off x="7487056" y="55679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E43ED7AF-3243-4E83-A774-F85D45A22E5D}"/>
                </a:ext>
              </a:extLst>
            </p:cNvPr>
            <p:cNvSpPr/>
            <p:nvPr/>
          </p:nvSpPr>
          <p:spPr>
            <a:xfrm flipV="1">
              <a:off x="7479419" y="4800600"/>
              <a:ext cx="242449" cy="658098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6257FC-6FC0-4E95-8F9C-93CF6C79D357}"/>
                </a:ext>
              </a:extLst>
            </p:cNvPr>
            <p:cNvSpPr/>
            <p:nvPr/>
          </p:nvSpPr>
          <p:spPr>
            <a:xfrm>
              <a:off x="8649375" y="4430220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7FCFBC8E-0B15-42D5-8D7C-713FC89DE1C1}"/>
                </a:ext>
              </a:extLst>
            </p:cNvPr>
            <p:cNvSpPr/>
            <p:nvPr/>
          </p:nvSpPr>
          <p:spPr>
            <a:xfrm rot="5400000" flipH="1">
              <a:off x="8087970" y="4212023"/>
              <a:ext cx="242449" cy="651742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C12AF34-C6A5-482B-94E3-87385C74327C}"/>
                </a:ext>
              </a:extLst>
            </p:cNvPr>
            <p:cNvSpPr/>
            <p:nvPr/>
          </p:nvSpPr>
          <p:spPr>
            <a:xfrm rot="5400000">
              <a:off x="6314752" y="4457239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550058EE-D3A4-4CF9-8699-9048DE23FAAD}"/>
                </a:ext>
              </a:extLst>
            </p:cNvPr>
            <p:cNvSpPr/>
            <p:nvPr/>
          </p:nvSpPr>
          <p:spPr>
            <a:xfrm rot="16200000" flipH="1">
              <a:off x="6849055" y="4235017"/>
              <a:ext cx="242449" cy="651741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51EF46A-5EF7-4AF4-9679-4EC4DCFA356F}"/>
                </a:ext>
              </a:extLst>
            </p:cNvPr>
            <p:cNvSpPr/>
            <p:nvPr/>
          </p:nvSpPr>
          <p:spPr>
            <a:xfrm>
              <a:off x="7463335" y="33292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FCE93144-AA95-4787-9AB2-4B602FCA9E76}"/>
                </a:ext>
              </a:extLst>
            </p:cNvPr>
            <p:cNvSpPr/>
            <p:nvPr/>
          </p:nvSpPr>
          <p:spPr>
            <a:xfrm>
              <a:off x="7453810" y="3658475"/>
              <a:ext cx="242449" cy="658098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8A2A71-4D71-495A-9232-0B104D8B214B}"/>
              </a:ext>
            </a:extLst>
          </p:cNvPr>
          <p:cNvGrpSpPr/>
          <p:nvPr/>
        </p:nvGrpSpPr>
        <p:grpSpPr>
          <a:xfrm>
            <a:off x="1453683" y="2599372"/>
            <a:ext cx="2549971" cy="3279187"/>
            <a:chOff x="1453683" y="2504122"/>
            <a:chExt cx="2549971" cy="3279187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670891C2-E67C-45FD-A93A-60C50E160DB3}"/>
                </a:ext>
              </a:extLst>
            </p:cNvPr>
            <p:cNvSpPr txBox="1"/>
            <p:nvPr/>
          </p:nvSpPr>
          <p:spPr>
            <a:xfrm>
              <a:off x="1453683" y="2504122"/>
              <a:ext cx="2549971" cy="7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sz="2400" dirty="0"/>
                <a:t>Top-down approach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BEC5461-C7C5-4F9B-8068-EF486CE5D343}"/>
                </a:ext>
              </a:extLst>
            </p:cNvPr>
            <p:cNvSpPr/>
            <p:nvPr/>
          </p:nvSpPr>
          <p:spPr>
            <a:xfrm>
              <a:off x="2228996" y="4103688"/>
              <a:ext cx="999345" cy="914400"/>
            </a:xfrm>
            <a:prstGeom prst="ellipse">
              <a:avLst/>
            </a:prstGeom>
            <a:solidFill>
              <a:schemeClr val="tx1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E4645BB-DFB9-44F8-8AEA-9068AF668318}"/>
                </a:ext>
              </a:extLst>
            </p:cNvPr>
            <p:cNvSpPr/>
            <p:nvPr/>
          </p:nvSpPr>
          <p:spPr>
            <a:xfrm>
              <a:off x="2625987" y="55679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059731C0-018C-448F-890D-00960329AFC4}"/>
                </a:ext>
              </a:extLst>
            </p:cNvPr>
            <p:cNvSpPr/>
            <p:nvPr/>
          </p:nvSpPr>
          <p:spPr>
            <a:xfrm>
              <a:off x="2618350" y="4869023"/>
              <a:ext cx="242449" cy="58967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01500C8-6233-424D-99F1-0C2A6F47C7A3}"/>
                </a:ext>
              </a:extLst>
            </p:cNvPr>
            <p:cNvSpPr/>
            <p:nvPr/>
          </p:nvSpPr>
          <p:spPr>
            <a:xfrm>
              <a:off x="3788306" y="4430220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50B66193-3F1E-46FC-B0CC-CE8BD8A6F653}"/>
                </a:ext>
              </a:extLst>
            </p:cNvPr>
            <p:cNvSpPr/>
            <p:nvPr/>
          </p:nvSpPr>
          <p:spPr>
            <a:xfrm rot="16200000">
              <a:off x="3249055" y="4234176"/>
              <a:ext cx="242449" cy="60743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B3429AE-141C-4BD1-A48B-2DCA881B7807}"/>
                </a:ext>
              </a:extLst>
            </p:cNvPr>
            <p:cNvSpPr/>
            <p:nvPr/>
          </p:nvSpPr>
          <p:spPr>
            <a:xfrm rot="5400000">
              <a:off x="1453683" y="4457239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0B18F4D9-4E63-4C65-B260-C16F331BA8DE}"/>
                </a:ext>
              </a:extLst>
            </p:cNvPr>
            <p:cNvSpPr/>
            <p:nvPr/>
          </p:nvSpPr>
          <p:spPr>
            <a:xfrm rot="5400000">
              <a:off x="1965832" y="4257170"/>
              <a:ext cx="242449" cy="60743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5E28DE8-E4A6-42D2-9D37-16A6008FFB61}"/>
                </a:ext>
              </a:extLst>
            </p:cNvPr>
            <p:cNvSpPr/>
            <p:nvPr/>
          </p:nvSpPr>
          <p:spPr>
            <a:xfrm>
              <a:off x="2602266" y="33292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AA69B509-3A4E-49E8-932C-21B6293A27C5}"/>
                </a:ext>
              </a:extLst>
            </p:cNvPr>
            <p:cNvSpPr/>
            <p:nvPr/>
          </p:nvSpPr>
          <p:spPr>
            <a:xfrm flipV="1">
              <a:off x="2592741" y="3658474"/>
              <a:ext cx="242449" cy="58967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3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</a:t>
            </a:r>
            <a:r>
              <a:rPr lang="pl-PL" dirty="0"/>
              <a:t>-</a:t>
            </a:r>
            <a:r>
              <a:rPr lang="en-US" dirty="0"/>
              <a:t>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296867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20490"/>
          </a:xfrm>
        </p:spPr>
        <p:txBody>
          <a:bodyPr>
            <a:normAutofit lnSpcReduction="10000"/>
          </a:bodyPr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dirty="0"/>
              <a:t>(1) </a:t>
            </a:r>
            <a:r>
              <a:rPr lang="en-US" i="1" dirty="0"/>
              <a:t>To make the system immune against a narrow group of individuals fully controlling it</a:t>
            </a:r>
            <a:r>
              <a:rPr lang="pl-PL" i="1" dirty="0"/>
              <a:t>.</a:t>
            </a:r>
            <a:br>
              <a:rPr lang="pl-PL" dirty="0"/>
            </a:br>
            <a:r>
              <a:rPr lang="pl-PL" dirty="0"/>
              <a:t>(2) </a:t>
            </a: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</a:t>
            </a:r>
            <a:r>
              <a:rPr lang="pl-PL" i="1" dirty="0"/>
              <a:t>both internal &amp; external</a:t>
            </a:r>
            <a:r>
              <a:rPr lang="en-US" i="1" dirty="0"/>
              <a:t> attack</a:t>
            </a:r>
            <a:r>
              <a:rPr lang="pl-PL" i="1" dirty="0"/>
              <a:t>s</a:t>
            </a:r>
            <a:r>
              <a:rPr lang="en-US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/>
              <a:t>ery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en-US" dirty="0"/>
              <a:t>Track-record of poor documentation</a:t>
            </a:r>
            <a:endParaRPr lang="pl-PL" dirty="0"/>
          </a:p>
          <a:p>
            <a:r>
              <a:rPr lang="pl-PL" dirty="0"/>
              <a:t>EOS code is</a:t>
            </a:r>
            <a:r>
              <a:rPr lang="en-US" dirty="0"/>
              <a:t> hard to work with</a:t>
            </a:r>
            <a:br>
              <a:rPr lang="pl-PL" dirty="0"/>
            </a:br>
            <a:r>
              <a:rPr lang="pl-PL" i="1" dirty="0"/>
              <a:t>An </a:t>
            </a:r>
            <a:r>
              <a:rPr lang="en-US" i="1" dirty="0"/>
              <a:t>act of constant balancing between cutting edge and bleeding edge</a:t>
            </a:r>
            <a:endParaRPr lang="pl-PL" i="1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815712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54761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/>
              <a:t>ot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58" y="3480044"/>
            <a:ext cx="1905000" cy="19050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21" y="3464168"/>
            <a:ext cx="1905000" cy="19050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89" y="3462031"/>
            <a:ext cx="1905000" cy="19050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63" y="783734"/>
            <a:ext cx="1905000" cy="1905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18" y="783734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74" y="804371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61891-45B4-41A0-A084-BA128EBE7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46" y="2202106"/>
            <a:ext cx="1905000" cy="1905000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A50D113D-5ED1-40C4-B507-A9B88561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688731"/>
            <a:ext cx="2153990" cy="5222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l-PL" sz="1600" cap="none" dirty="0">
                <a:latin typeface="+mn-lt"/>
              </a:rPr>
              <a:t>Tomasz Michalski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CEO &amp;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3FC30E3F-1C48-41EE-BA62-150A4EACD5A1}"/>
              </a:ext>
            </a:extLst>
          </p:cNvPr>
          <p:cNvSpPr txBox="1">
            <a:spLocks/>
          </p:cNvSpPr>
          <p:nvPr/>
        </p:nvSpPr>
        <p:spPr>
          <a:xfrm>
            <a:off x="4055494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Dominik Walaszek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77772FF5-0660-453C-AF15-9D7423C97B1E}"/>
              </a:ext>
            </a:extLst>
          </p:cNvPr>
          <p:cNvSpPr txBox="1">
            <a:spLocks/>
          </p:cNvSpPr>
          <p:nvPr/>
        </p:nvSpPr>
        <p:spPr>
          <a:xfrm>
            <a:off x="6244970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Jacek Kusiak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5D7D645-75AD-460D-997C-0F27752F1879}"/>
              </a:ext>
            </a:extLst>
          </p:cNvPr>
          <p:cNvSpPr txBox="1">
            <a:spLocks/>
          </p:cNvSpPr>
          <p:nvPr/>
        </p:nvSpPr>
        <p:spPr>
          <a:xfrm>
            <a:off x="1855931" y="5437073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Krzysztof Piech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AD273EF6-AC3E-4F15-A9B9-11CC1EAABC0F}"/>
              </a:ext>
            </a:extLst>
          </p:cNvPr>
          <p:cNvSpPr txBox="1">
            <a:spLocks/>
          </p:cNvSpPr>
          <p:nvPr/>
        </p:nvSpPr>
        <p:spPr>
          <a:xfrm>
            <a:off x="4064766" y="5439630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Paweł Pacewicz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5C90613F-3E98-4C49-93DA-D27D0D169593}"/>
              </a:ext>
            </a:extLst>
          </p:cNvPr>
          <p:cNvSpPr txBox="1">
            <a:spLocks/>
          </p:cNvSpPr>
          <p:nvPr/>
        </p:nvSpPr>
        <p:spPr>
          <a:xfrm>
            <a:off x="6309244" y="5425226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Jakub Zarembiński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CTO,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26B2F58-1CF8-4AE2-BD05-62E326A03A40}"/>
              </a:ext>
            </a:extLst>
          </p:cNvPr>
          <p:cNvSpPr txBox="1">
            <a:spLocks/>
          </p:cNvSpPr>
          <p:nvPr/>
        </p:nvSpPr>
        <p:spPr>
          <a:xfrm>
            <a:off x="8517351" y="4147288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GTG (Steem witness)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supporter &amp; advisor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6539</TotalTime>
  <Words>1080</Words>
  <Application>Microsoft Office PowerPoint</Application>
  <PresentationFormat>Widescreen</PresentationFormat>
  <Paragraphs>204</Paragraphs>
  <Slides>43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Tomasz Michalski CEO &amp; co-founder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available?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HOW DOES EOS WORK?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OF BuildING A Smart-contract platform</vt:lpstr>
      <vt:lpstr>Transactions on the most active blockchains (7-day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EOS</cp:lastModifiedBy>
  <cp:revision>407</cp:revision>
  <dcterms:created xsi:type="dcterms:W3CDTF">2017-11-07T09:57:11Z</dcterms:created>
  <dcterms:modified xsi:type="dcterms:W3CDTF">2017-11-29T21:46:27Z</dcterms:modified>
</cp:coreProperties>
</file>